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2"/>
  </p:notesMasterIdLst>
  <p:sldIdLst>
    <p:sldId id="260" r:id="rId5"/>
    <p:sldId id="264" r:id="rId6"/>
    <p:sldId id="292" r:id="rId7"/>
    <p:sldId id="295" r:id="rId8"/>
    <p:sldId id="294" r:id="rId9"/>
    <p:sldId id="299" r:id="rId10"/>
    <p:sldId id="28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55" autoAdjust="0"/>
    <p:restoredTop sz="95665" autoAdjust="0"/>
  </p:normalViewPr>
  <p:slideViewPr>
    <p:cSldViewPr snapToGrid="0">
      <p:cViewPr varScale="1">
        <p:scale>
          <a:sx n="111" d="100"/>
          <a:sy n="111" d="100"/>
        </p:scale>
        <p:origin x="1640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8/14/23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331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8/14/23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D270D0-DE69-4124-AC4D-00EB782D40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0" b="6630"/>
          <a:stretch/>
        </p:blipFill>
        <p:spPr>
          <a:xfrm>
            <a:off x="-1" y="1891242"/>
            <a:ext cx="9144001" cy="4749780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MAST Checking Steps</a:t>
            </a:r>
          </a:p>
        </p:txBody>
      </p:sp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1E1DF7B-1A6B-4461-BA06-D125DA591CE0}"/>
              </a:ext>
            </a:extLst>
          </p:cNvPr>
          <p:cNvSpPr/>
          <p:nvPr/>
        </p:nvSpPr>
        <p:spPr>
          <a:xfrm>
            <a:off x="0" y="2531360"/>
            <a:ext cx="9144000" cy="56373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007297-B443-43EA-ADFE-3FABCD20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8 Steps of MAST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D3DDF-024B-408D-B16F-2F02241EB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r="8389"/>
          <a:stretch/>
        </p:blipFill>
        <p:spPr>
          <a:xfrm>
            <a:off x="3317218" y="1507044"/>
            <a:ext cx="2509565" cy="2510298"/>
          </a:xfrm>
          <a:prstGeom prst="ellipse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9E5928-572B-4880-A6BF-E5F72A8F1D3C}"/>
              </a:ext>
            </a:extLst>
          </p:cNvPr>
          <p:cNvSpPr txBox="1"/>
          <p:nvPr/>
        </p:nvSpPr>
        <p:spPr>
          <a:xfrm>
            <a:off x="527653" y="2567008"/>
            <a:ext cx="2509565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Drafting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A0CBE0-7A09-4871-B7C3-99687A33D0D1}"/>
              </a:ext>
            </a:extLst>
          </p:cNvPr>
          <p:cNvSpPr txBox="1"/>
          <p:nvPr/>
        </p:nvSpPr>
        <p:spPr>
          <a:xfrm>
            <a:off x="6027963" y="2567008"/>
            <a:ext cx="2835932" cy="4924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6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Checking Steps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32A223-F66F-4B13-8B58-2FF096AC2185}"/>
              </a:ext>
            </a:extLst>
          </p:cNvPr>
          <p:cNvSpPr txBox="1"/>
          <p:nvPr/>
        </p:nvSpPr>
        <p:spPr>
          <a:xfrm>
            <a:off x="355096" y="3305466"/>
            <a:ext cx="2843894" cy="2114810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Consume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Verbalize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Blind Draft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61102-9561-4346-927F-38B586F30AA6}"/>
              </a:ext>
            </a:extLst>
          </p:cNvPr>
          <p:cNvSpPr txBox="1"/>
          <p:nvPr/>
        </p:nvSpPr>
        <p:spPr>
          <a:xfrm>
            <a:off x="6023982" y="3305466"/>
            <a:ext cx="2843894" cy="2509982"/>
          </a:xfrm>
          <a:prstGeom prst="rect">
            <a:avLst/>
          </a:prstGeom>
          <a:noFill/>
        </p:spPr>
        <p:txBody>
          <a:bodyPr wrap="square" anchor="t" anchorCtr="1">
            <a:spAutoFit/>
          </a:bodyPr>
          <a:lstStyle/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 Word Check</a:t>
            </a:r>
          </a:p>
          <a:p>
            <a:pPr marL="228600" indent="-22860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Verse-by-Verse Check</a:t>
            </a:r>
            <a:endParaRPr lang="en-US" sz="24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D0F0B8B-D065-F033-7246-01E49643391F}"/>
              </a:ext>
            </a:extLst>
          </p:cNvPr>
          <p:cNvGrpSpPr/>
          <p:nvPr/>
        </p:nvGrpSpPr>
        <p:grpSpPr>
          <a:xfrm>
            <a:off x="7079646" y="5815448"/>
            <a:ext cx="732566" cy="743379"/>
            <a:chOff x="2917371" y="2275114"/>
            <a:chExt cx="2939144" cy="293914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D0AB404-71E3-93E9-CECF-CDA7CF6F0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117101" y="2453072"/>
              <a:ext cx="2539682" cy="2539682"/>
            </a:xfrm>
            <a:prstGeom prst="rect">
              <a:avLst/>
            </a:prstGeom>
          </p:spPr>
        </p:pic>
        <p:sp>
          <p:nvSpPr>
            <p:cNvPr id="5" name="&quot;Not Allowed&quot; Symbol 6">
              <a:extLst>
                <a:ext uri="{FF2B5EF4-FFF2-40B4-BE49-F238E27FC236}">
                  <a16:creationId xmlns:a16="http://schemas.microsoft.com/office/drawing/2014/main" id="{5E882ACB-C133-821B-732A-5B79DF211309}"/>
                </a:ext>
              </a:extLst>
            </p:cNvPr>
            <p:cNvSpPr/>
            <p:nvPr/>
          </p:nvSpPr>
          <p:spPr>
            <a:xfrm>
              <a:off x="2917371" y="2275114"/>
              <a:ext cx="2939144" cy="2939144"/>
            </a:xfrm>
            <a:prstGeom prst="noSmoking">
              <a:avLst>
                <a:gd name="adj" fmla="val 362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000" dirty="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1C04763-F15B-4C30-AFF6-BB13942032EA}"/>
              </a:ext>
            </a:extLst>
          </p:cNvPr>
          <p:cNvSpPr/>
          <p:nvPr/>
        </p:nvSpPr>
        <p:spPr>
          <a:xfrm>
            <a:off x="0" y="1825365"/>
            <a:ext cx="9144000" cy="720796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CAEE3-B199-4BB7-839B-708EAD1F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Steps Defined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F6F8DF6-DC2C-4B50-8440-914720AAB98B}"/>
              </a:ext>
            </a:extLst>
          </p:cNvPr>
          <p:cNvSpPr/>
          <p:nvPr/>
        </p:nvSpPr>
        <p:spPr>
          <a:xfrm>
            <a:off x="933266" y="1228256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890808-3869-4B49-912A-40B164B405F3}"/>
              </a:ext>
            </a:extLst>
          </p:cNvPr>
          <p:cNvSpPr txBox="1"/>
          <p:nvPr/>
        </p:nvSpPr>
        <p:spPr>
          <a:xfrm>
            <a:off x="52430" y="2651432"/>
            <a:ext cx="2205265" cy="106567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Compare each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chunk to source;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make any edits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2A3FF4-442C-40D3-BCF9-CABEA8C0AB3E}"/>
              </a:ext>
            </a:extLst>
          </p:cNvPr>
          <p:cNvSpPr txBox="1"/>
          <p:nvPr/>
        </p:nvSpPr>
        <p:spPr>
          <a:xfrm>
            <a:off x="339010" y="1978879"/>
            <a:ext cx="16383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Self-edit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11B60E-C6EC-48DA-B54A-D979E549268C}"/>
              </a:ext>
            </a:extLst>
          </p:cNvPr>
          <p:cNvSpPr txBox="1"/>
          <p:nvPr/>
        </p:nvSpPr>
        <p:spPr>
          <a:xfrm>
            <a:off x="2530052" y="1978879"/>
            <a:ext cx="1409701" cy="43088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Peer-edit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C1FFB7-EC76-4A1A-A7F7-4E96655B41B8}"/>
              </a:ext>
            </a:extLst>
          </p:cNvPr>
          <p:cNvSpPr txBox="1"/>
          <p:nvPr/>
        </p:nvSpPr>
        <p:spPr>
          <a:xfrm>
            <a:off x="4492494" y="1846508"/>
            <a:ext cx="1638301" cy="71423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Key Word</a:t>
            </a:r>
            <a:b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Check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C260C4-F7A9-4D49-84FE-083736E9FC23}"/>
              </a:ext>
            </a:extLst>
          </p:cNvPr>
          <p:cNvSpPr txBox="1"/>
          <p:nvPr/>
        </p:nvSpPr>
        <p:spPr>
          <a:xfrm>
            <a:off x="6623804" y="1852858"/>
            <a:ext cx="2106382" cy="70788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2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Verse-by-Verse Check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6EDCE2-6D09-457C-8366-FE8763D36D78}"/>
              </a:ext>
            </a:extLst>
          </p:cNvPr>
          <p:cNvSpPr/>
          <p:nvPr/>
        </p:nvSpPr>
        <p:spPr>
          <a:xfrm>
            <a:off x="3014873" y="1220598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91033EA-6D7B-4E5A-B82C-F77FDC2388B6}"/>
              </a:ext>
            </a:extLst>
          </p:cNvPr>
          <p:cNvSpPr/>
          <p:nvPr/>
        </p:nvSpPr>
        <p:spPr>
          <a:xfrm>
            <a:off x="5057142" y="1216095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5593841-0176-4AC1-BB8D-16FA7539F351}"/>
              </a:ext>
            </a:extLst>
          </p:cNvPr>
          <p:cNvSpPr/>
          <p:nvPr/>
        </p:nvSpPr>
        <p:spPr>
          <a:xfrm>
            <a:off x="7455197" y="1228256"/>
            <a:ext cx="443595" cy="44359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EA8526-AA23-4FEA-857C-75D64CB006F7}"/>
              </a:ext>
            </a:extLst>
          </p:cNvPr>
          <p:cNvSpPr txBox="1"/>
          <p:nvPr/>
        </p:nvSpPr>
        <p:spPr>
          <a:xfrm>
            <a:off x="2132271" y="2651432"/>
            <a:ext cx="2205265" cy="13930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Another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translator</a:t>
            </a:r>
            <a:b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compares and suggests edits</a:t>
            </a:r>
            <a:endParaRPr lang="en-US" sz="20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8B502C-7EE9-4CBC-BD9F-597978B6E3EC}"/>
              </a:ext>
            </a:extLst>
          </p:cNvPr>
          <p:cNvSpPr txBox="1"/>
          <p:nvPr/>
        </p:nvSpPr>
        <p:spPr>
          <a:xfrm>
            <a:off x="4111041" y="2658742"/>
            <a:ext cx="2401206" cy="138570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Work </a:t>
            </a:r>
            <a:r>
              <a:rPr lang="en-US" sz="20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with a partner</a:t>
            </a:r>
            <a:br>
              <a:rPr lang="en-US" sz="2000" dirty="0"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to ensure that</a:t>
            </a:r>
            <a:br>
              <a:rPr lang="en-US" sz="2000" dirty="0"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the key words</a:t>
            </a:r>
            <a:br>
              <a:rPr lang="en-US" sz="2000" dirty="0"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are clear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DCFD631-E4B7-45D7-AC4A-1DF100D16A8D}"/>
              </a:ext>
            </a:extLst>
          </p:cNvPr>
          <p:cNvSpPr txBox="1"/>
          <p:nvPr/>
        </p:nvSpPr>
        <p:spPr>
          <a:xfrm>
            <a:off x="6512246" y="2672964"/>
            <a:ext cx="2603495" cy="399872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182880" indent="-18288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Translator</a:t>
            </a:r>
            <a:r>
              <a: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reads each verse of translation aloud </a:t>
            </a:r>
          </a:p>
          <a:p>
            <a:pPr marL="182880" indent="-18288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Checker </a:t>
            </a:r>
            <a:r>
              <a:rPr lang="en-US" sz="20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1, out loud, </a:t>
            </a:r>
            <a:r>
              <a: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translates </a:t>
            </a:r>
            <a:r>
              <a:rPr lang="en-US" sz="200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each verse back </a:t>
            </a:r>
            <a:r>
              <a: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into the source language</a:t>
            </a:r>
            <a:endParaRPr lang="en-US" sz="2000" dirty="0">
              <a:solidFill>
                <a:schemeClr val="tx2"/>
              </a:solidFill>
              <a:latin typeface="Arial"/>
              <a:ea typeface="MS Mincho"/>
              <a:cs typeface="Times New Roman"/>
            </a:endParaRPr>
          </a:p>
          <a:p>
            <a:pPr marL="182880" indent="-182880">
              <a:lnSpc>
                <a:spcPct val="107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/>
                <a:ea typeface="MS Mincho"/>
                <a:cs typeface="Times New Roman"/>
              </a:rPr>
              <a:t>Checker 2</a:t>
            </a:r>
            <a:r>
              <a:rPr lang="en-US" sz="2000" dirty="0">
                <a:solidFill>
                  <a:schemeClr val="tx2"/>
                </a:solidFill>
                <a:effectLst/>
                <a:latin typeface="Arial"/>
                <a:ea typeface="MS Mincho"/>
                <a:cs typeface="Times New Roman"/>
              </a:rPr>
              <a:t> listens and looks at source text to compare</a:t>
            </a:r>
          </a:p>
        </p:txBody>
      </p:sp>
      <p:pic>
        <p:nvPicPr>
          <p:cNvPr id="5" name="Picture 4" descr="A group of men sitting at a table&#10;&#10;Description automatically generated">
            <a:extLst>
              <a:ext uri="{FF2B5EF4-FFF2-40B4-BE49-F238E27FC236}">
                <a16:creationId xmlns:a16="http://schemas.microsoft.com/office/drawing/2014/main" id="{8C6FCD9C-91D9-19CF-5A8B-62CC7619F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944" y="4157023"/>
            <a:ext cx="37211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1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15B0BAD-8528-4213-8769-DE5CB4016B47}"/>
              </a:ext>
            </a:extLst>
          </p:cNvPr>
          <p:cNvGrpSpPr>
            <a:grpSpLocks noChangeAspect="1"/>
          </p:cNvGrpSpPr>
          <p:nvPr/>
        </p:nvGrpSpPr>
        <p:grpSpPr>
          <a:xfrm>
            <a:off x="793601" y="760026"/>
            <a:ext cx="1951643" cy="1920240"/>
            <a:chOff x="2917371" y="2275114"/>
            <a:chExt cx="2939144" cy="293914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3740439-C526-4C2F-A3E0-26949C694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117101" y="2453072"/>
              <a:ext cx="2539682" cy="2539682"/>
            </a:xfrm>
            <a:prstGeom prst="rect">
              <a:avLst/>
            </a:prstGeom>
          </p:spPr>
        </p:pic>
        <p:sp>
          <p:nvSpPr>
            <p:cNvPr id="7" name="&quot;Not Allowed&quot; Symbol 6">
              <a:extLst>
                <a:ext uri="{FF2B5EF4-FFF2-40B4-BE49-F238E27FC236}">
                  <a16:creationId xmlns:a16="http://schemas.microsoft.com/office/drawing/2014/main" id="{79A6A9A8-C035-4FED-B574-BE0C387B2378}"/>
                </a:ext>
              </a:extLst>
            </p:cNvPr>
            <p:cNvSpPr/>
            <p:nvPr/>
          </p:nvSpPr>
          <p:spPr>
            <a:xfrm>
              <a:off x="2917371" y="2275114"/>
              <a:ext cx="2939144" cy="2939144"/>
            </a:xfrm>
            <a:prstGeom prst="noSmoking">
              <a:avLst>
                <a:gd name="adj" fmla="val 362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000" dirty="0">
                <a:solidFill>
                  <a:srgbClr val="71655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D2BE801-8816-4E89-B9C6-BDB2E60D2271}"/>
              </a:ext>
            </a:extLst>
          </p:cNvPr>
          <p:cNvSpPr txBox="1"/>
          <p:nvPr/>
        </p:nvSpPr>
        <p:spPr>
          <a:xfrm>
            <a:off x="503740" y="2890722"/>
            <a:ext cx="2895600" cy="83099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300" dirty="0">
                <a:solidFill>
                  <a:schemeClr val="tx2"/>
                </a:solidFill>
                <a:ea typeface="Calibri" panose="020F0502020204030204" pitchFamily="34" charset="0"/>
              </a:rPr>
              <a:t>The c</a:t>
            </a:r>
            <a:r>
              <a:rPr lang="en-US" sz="2300" dirty="0">
                <a:solidFill>
                  <a:schemeClr val="tx2"/>
                </a:solidFill>
                <a:effectLst/>
                <a:ea typeface="Calibri" panose="020F0502020204030204" pitchFamily="34" charset="0"/>
              </a:rPr>
              <a:t>hecking steps have no time limit … </a:t>
            </a:r>
            <a:endParaRPr lang="en-US" sz="2300" dirty="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4E3548-4EA0-47DD-A06A-D6232E6B4074}"/>
              </a:ext>
            </a:extLst>
          </p:cNvPr>
          <p:cNvSpPr txBox="1"/>
          <p:nvPr/>
        </p:nvSpPr>
        <p:spPr>
          <a:xfrm>
            <a:off x="4987817" y="2968799"/>
            <a:ext cx="355982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 </a:t>
            </a:r>
            <a:r>
              <a:rPr lang="en-US" sz="2200" dirty="0">
                <a:solidFill>
                  <a:schemeClr val="tx2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great time </a:t>
            </a:r>
            <a:r>
              <a:rPr lang="en-US" sz="22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for discussion and research to improve the text</a:t>
            </a: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DF7BFFC-728C-4D5A-B1FA-644E518350EF}"/>
              </a:ext>
            </a:extLst>
          </p:cNvPr>
          <p:cNvSpPr/>
          <p:nvPr/>
        </p:nvSpPr>
        <p:spPr>
          <a:xfrm>
            <a:off x="3088372" y="1135938"/>
            <a:ext cx="964341" cy="1200786"/>
          </a:xfrm>
          <a:prstGeom prst="rightArrow">
            <a:avLst>
              <a:gd name="adj1" fmla="val 63499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Old man looking up">
            <a:extLst>
              <a:ext uri="{FF2B5EF4-FFF2-40B4-BE49-F238E27FC236}">
                <a16:creationId xmlns:a16="http://schemas.microsoft.com/office/drawing/2014/main" id="{7B5EC0AC-5097-9244-B1D0-FD2ACA3656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82" t="14666" r="10086" b="-447"/>
          <a:stretch/>
        </p:blipFill>
        <p:spPr>
          <a:xfrm>
            <a:off x="3331058" y="4374909"/>
            <a:ext cx="1982348" cy="2013540"/>
          </a:xfrm>
          <a:prstGeom prst="ellipse">
            <a:avLst/>
          </a:prstGeom>
          <a:ln w="57150">
            <a:solidFill>
              <a:srgbClr val="83A83F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DFF1B0-EEBF-C439-B652-27B1DA70F5AC}"/>
              </a:ext>
            </a:extLst>
          </p:cNvPr>
          <p:cNvSpPr txBox="1"/>
          <p:nvPr/>
        </p:nvSpPr>
        <p:spPr>
          <a:xfrm>
            <a:off x="726166" y="5128054"/>
            <a:ext cx="21282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tx2"/>
                </a:solidFill>
              </a:rPr>
              <a:t>Make changes as needed . . 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F8A8D6-35E4-70C1-71AF-AF2253A41A58}"/>
              </a:ext>
            </a:extLst>
          </p:cNvPr>
          <p:cNvSpPr txBox="1"/>
          <p:nvPr/>
        </p:nvSpPr>
        <p:spPr>
          <a:xfrm>
            <a:off x="6005389" y="5128053"/>
            <a:ext cx="2237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tx2"/>
                </a:solidFill>
              </a:rPr>
              <a:t>. . . praying for God’s guidance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A32CE2-6DBD-32EF-4903-59A6997A10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" t="-397" r="-579" b="31973"/>
          <a:stretch/>
        </p:blipFill>
        <p:spPr>
          <a:xfrm>
            <a:off x="4448432" y="472418"/>
            <a:ext cx="4454555" cy="2286000"/>
          </a:xfrm>
          <a:prstGeom prst="rect">
            <a:avLst/>
          </a:prstGeom>
          <a:ln w="57150">
            <a:solidFill>
              <a:schemeClr val="accent3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09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 animBg="1"/>
      <p:bldP spid="5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2026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3" y="57114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1416437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C48B24-DEC6-44CA-A081-8F52F514C7B6}"/>
              </a:ext>
            </a:extLst>
          </p:cNvPr>
          <p:cNvSpPr txBox="1"/>
          <p:nvPr/>
        </p:nvSpPr>
        <p:spPr>
          <a:xfrm>
            <a:off x="304800" y="3828345"/>
            <a:ext cx="2569029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Check the work translated in last session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99BE38-35A7-4804-B014-732871357EEE}"/>
              </a:ext>
            </a:extLst>
          </p:cNvPr>
          <p:cNvSpPr txBox="1"/>
          <p:nvPr/>
        </p:nvSpPr>
        <p:spPr>
          <a:xfrm>
            <a:off x="3575958" y="4013011"/>
            <a:ext cx="2345872" cy="83099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Were there many errors?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0C0DBF-8657-4386-BF90-4B9EDAC88F1C}"/>
              </a:ext>
            </a:extLst>
          </p:cNvPr>
          <p:cNvSpPr txBox="1"/>
          <p:nvPr/>
        </p:nvSpPr>
        <p:spPr>
          <a:xfrm>
            <a:off x="6359978" y="3828345"/>
            <a:ext cx="2479221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Did the checking steps improve the text?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BB9C398-6990-4559-BF0F-11195A707F39}"/>
              </a:ext>
            </a:extLst>
          </p:cNvPr>
          <p:cNvSpPr/>
          <p:nvPr/>
        </p:nvSpPr>
        <p:spPr>
          <a:xfrm>
            <a:off x="5693229" y="4072815"/>
            <a:ext cx="576944" cy="711389"/>
          </a:xfrm>
          <a:prstGeom prst="rightArrow">
            <a:avLst>
              <a:gd name="adj1" fmla="val 5262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323162A-D866-4707-8B98-73B1F1867012}"/>
              </a:ext>
            </a:extLst>
          </p:cNvPr>
          <p:cNvSpPr/>
          <p:nvPr/>
        </p:nvSpPr>
        <p:spPr>
          <a:xfrm>
            <a:off x="2910568" y="4072815"/>
            <a:ext cx="576944" cy="711389"/>
          </a:xfrm>
          <a:prstGeom prst="rightArrow">
            <a:avLst>
              <a:gd name="adj1" fmla="val 5262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62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338225" y="3428998"/>
            <a:ext cx="4467549" cy="95410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What happens if you skip steps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7507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80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10" ma:contentTypeDescription="Create a new document." ma:contentTypeScope="" ma:versionID="3fff9ed69b78a1d1c48e3f96068d2b17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7b2c40b849e0c1cff02f16dd8f1be10b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purl.org/dc/dcmitype/"/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df9e8f7b-edc3-48d8-b0f6-325d38f0409f"/>
    <ds:schemaRef ds:uri="dd208db9-1446-42c5-a2ba-6edb048d778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6CCF6BF-145D-42ED-82DF-A05686C9F667}"/>
</file>

<file path=customXml/itemProps3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1779</TotalTime>
  <Words>170</Words>
  <Application>Microsoft Macintosh PowerPoint</Application>
  <PresentationFormat>On-screen Show (4:3)</PresentationFormat>
  <Paragraphs>40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Arial Black</vt:lpstr>
      <vt:lpstr>Calibri</vt:lpstr>
      <vt:lpstr>Office Theme</vt:lpstr>
      <vt:lpstr>PowerPoint Presentation</vt:lpstr>
      <vt:lpstr>The 8 Steps of MAST</vt:lpstr>
      <vt:lpstr>Checking Steps Defined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244</cp:revision>
  <dcterms:created xsi:type="dcterms:W3CDTF">2019-03-18T18:21:25Z</dcterms:created>
  <dcterms:modified xsi:type="dcterms:W3CDTF">2023-08-14T19:36:27Z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